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24" r:id="rId3"/>
    <p:sldId id="295" r:id="rId4"/>
    <p:sldId id="272" r:id="rId5"/>
    <p:sldId id="322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5" r:id="rId29"/>
    <p:sldId id="326" r:id="rId30"/>
    <p:sldId id="327" r:id="rId31"/>
    <p:sldId id="328" r:id="rId32"/>
    <p:sldId id="330" r:id="rId33"/>
    <p:sldId id="331" r:id="rId34"/>
    <p:sldId id="263" r:id="rId35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5374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19.png"/><Relationship Id="rId15" Type="http://schemas.openxmlformats.org/officeDocument/2006/relationships/image" Target="../media/image44.pn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56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jp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88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7.png"/><Relationship Id="rId7" Type="http://schemas.openxmlformats.org/officeDocument/2006/relationships/image" Target="../media/image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11" Type="http://schemas.openxmlformats.org/officeDocument/2006/relationships/image" Target="../media/image44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95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9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97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93.jpeg"/><Relationship Id="rId1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00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12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98.png"/><Relationship Id="rId5" Type="http://schemas.openxmlformats.org/officeDocument/2006/relationships/image" Target="../media/image26.png"/><Relationship Id="rId10" Type="http://schemas.openxmlformats.org/officeDocument/2006/relationships/image" Target="../media/image97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12" Type="http://schemas.openxmlformats.org/officeDocument/2006/relationships/image" Target="../media/image10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101.png"/><Relationship Id="rId5" Type="http://schemas.openxmlformats.org/officeDocument/2006/relationships/image" Target="../media/image26.png"/><Relationship Id="rId10" Type="http://schemas.openxmlformats.org/officeDocument/2006/relationships/image" Target="../media/image97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2691" y="3862201"/>
            <a:ext cx="8460966" cy="914400"/>
          </a:xfrm>
        </p:spPr>
        <p:txBody>
          <a:bodyPr>
            <a:normAutofit/>
          </a:bodyPr>
          <a:lstStyle/>
          <a:p>
            <a:r>
              <a:rPr kumimoji="1" lang="en-US" altLang="zh-CN" dirty="0" err="1" smtClean="0">
                <a:latin typeface="思源黑体 CN" panose="020B0600000000000000" pitchFamily="34" charset="-128"/>
                <a:ea typeface="思源黑体 CN" panose="020B0600000000000000" pitchFamily="34" charset="-128"/>
              </a:rPr>
              <a:t>UIoT</a:t>
            </a:r>
            <a:r>
              <a:rPr kumimoji="1" lang="en-US" altLang="zh-CN" dirty="0" smtClean="0">
                <a:latin typeface="思源黑体 CN" panose="020B0600000000000000" pitchFamily="34" charset="-128"/>
                <a:ea typeface="思源黑体 CN" panose="020B0600000000000000" pitchFamily="34" charset="-128"/>
              </a:rPr>
              <a:t>-Core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物联网平台功能介绍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91440" y="5303921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096691" y="2730086"/>
            <a:ext cx="84609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设备管理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395012" y="1393585"/>
            <a:ext cx="11491549" cy="4891101"/>
            <a:chOff x="395012" y="1393585"/>
            <a:chExt cx="11491549" cy="489110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12" y="1393585"/>
              <a:ext cx="11491549" cy="489110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117600" y="3556000"/>
              <a:ext cx="2075543" cy="4789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17599" y="2822099"/>
              <a:ext cx="3004458" cy="4789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723086" y="4542042"/>
              <a:ext cx="1915886" cy="4789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049657" y="3553211"/>
              <a:ext cx="1915886" cy="4789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475497" y="4542042"/>
              <a:ext cx="754103" cy="4789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51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规则</a:t>
            </a:r>
            <a:r>
              <a:rPr lang="zh-CN" altLang="en-US" dirty="0" smtClean="0"/>
              <a:t>引擎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93" y="3432754"/>
            <a:ext cx="476250" cy="476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9" y="4200256"/>
            <a:ext cx="447675" cy="476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79" y="2610053"/>
            <a:ext cx="476250" cy="476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26032" y="3086303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489200" y="2610053"/>
            <a:ext cx="3594416" cy="23706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393275" y="3682463"/>
            <a:ext cx="13168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661648" y="3348835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661" y="3478370"/>
            <a:ext cx="381000" cy="381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42827" y="397375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361" y="3353967"/>
            <a:ext cx="621000" cy="54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57180" y="404636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60523" y="3086303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20251" y="1621340"/>
            <a:ext cx="545094" cy="54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7551" y="2308178"/>
            <a:ext cx="529307" cy="54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9451" y="2995016"/>
            <a:ext cx="635538" cy="612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1912" y="3753854"/>
            <a:ext cx="587473" cy="5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1912" y="4440692"/>
            <a:ext cx="623077" cy="54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5552" y="5127528"/>
            <a:ext cx="540000" cy="54000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5797184" y="1889586"/>
            <a:ext cx="1252545" cy="1804147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639654" y="17356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98768" y="2425316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11339" y="3170593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UTSDB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98768" y="3831135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USMS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11339" y="4545357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UKafka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736858" y="5205530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M2M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45391" y="1435760"/>
            <a:ext cx="2442621" cy="45963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698572" y="4592463"/>
            <a:ext cx="1268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90051" y="4566352"/>
            <a:ext cx="367129" cy="360000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10" idx="3"/>
            <a:endCxn id="18" idx="1"/>
          </p:cNvCxnSpPr>
          <p:nvPr/>
        </p:nvCxnSpPr>
        <p:spPr>
          <a:xfrm>
            <a:off x="3714291" y="3763498"/>
            <a:ext cx="10462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851136" y="2777486"/>
            <a:ext cx="823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A</a:t>
            </a:r>
          </a:p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B</a:t>
            </a:r>
          </a:p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C</a:t>
            </a:r>
          </a:p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D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9654" y="5785512"/>
            <a:ext cx="257175" cy="1905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7896829" y="5726873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Ucloud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Product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5814158" y="2738709"/>
            <a:ext cx="1111714" cy="917904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5822838" y="3315143"/>
            <a:ext cx="1122553" cy="341470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5797184" y="3668871"/>
            <a:ext cx="1124429" cy="288128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5822838" y="3646173"/>
            <a:ext cx="1098775" cy="1013425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5814158" y="3646173"/>
            <a:ext cx="1107455" cy="1705433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左大括号 43"/>
          <p:cNvSpPr/>
          <p:nvPr/>
        </p:nvSpPr>
        <p:spPr>
          <a:xfrm>
            <a:off x="4435313" y="1830594"/>
            <a:ext cx="209310" cy="5102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大括号 44"/>
          <p:cNvSpPr/>
          <p:nvPr/>
        </p:nvSpPr>
        <p:spPr>
          <a:xfrm>
            <a:off x="5659991" y="1815846"/>
            <a:ext cx="219869" cy="5357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644623" y="1910263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>
            <a:stCxn id="46" idx="2"/>
          </p:cNvCxnSpPr>
          <p:nvPr/>
        </p:nvCxnSpPr>
        <p:spPr>
          <a:xfrm flipH="1">
            <a:off x="5176980" y="2218040"/>
            <a:ext cx="1" cy="776976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 rot="18268490">
            <a:off x="5372492" y="2238832"/>
            <a:ext cx="217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A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Temperature</a:t>
            </a:r>
          </a:p>
        </p:txBody>
      </p:sp>
      <p:sp>
        <p:nvSpPr>
          <p:cNvPr id="49" name="文本框 48"/>
          <p:cNvSpPr txBox="1"/>
          <p:nvPr/>
        </p:nvSpPr>
        <p:spPr>
          <a:xfrm rot="20656859">
            <a:off x="5909163" y="2916178"/>
            <a:ext cx="268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B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Position,Velocity</a:t>
            </a:r>
            <a:endParaRPr lang="en-US" altLang="zh-CN" sz="14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V="1">
            <a:off x="8731045" y="1910263"/>
            <a:ext cx="1518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/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360" y="1624062"/>
            <a:ext cx="540000" cy="54000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0509531" y="172094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℃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627669"/>
              </p:ext>
            </p:extLst>
          </p:nvPr>
        </p:nvGraphicFramePr>
        <p:xfrm>
          <a:off x="9589000" y="2953641"/>
          <a:ext cx="2416188" cy="1884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5396">
                  <a:extLst>
                    <a:ext uri="{9D8B030D-6E8A-4147-A177-3AD203B41FA5}">
                      <a16:colId xmlns:a16="http://schemas.microsoft.com/office/drawing/2014/main" val="730929136"/>
                    </a:ext>
                  </a:extLst>
                </a:gridCol>
                <a:gridCol w="805396">
                  <a:extLst>
                    <a:ext uri="{9D8B030D-6E8A-4147-A177-3AD203B41FA5}">
                      <a16:colId xmlns:a16="http://schemas.microsoft.com/office/drawing/2014/main" val="677313885"/>
                    </a:ext>
                  </a:extLst>
                </a:gridCol>
                <a:gridCol w="805396">
                  <a:extLst>
                    <a:ext uri="{9D8B030D-6E8A-4147-A177-3AD203B41FA5}">
                      <a16:colId xmlns:a16="http://schemas.microsoft.com/office/drawing/2014/main" val="247795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time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Position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Velocity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60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2019-06-22T07:32:10Z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23.029382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70.3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503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2019-06-22T07:32:30Z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22.029382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73.8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9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…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…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…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25735"/>
                  </a:ext>
                </a:extLst>
              </a:tr>
            </a:tbl>
          </a:graphicData>
        </a:graphic>
      </p:graphicFrame>
      <p:cxnSp>
        <p:nvCxnSpPr>
          <p:cNvPr id="54" name="直接箭头连接符 53"/>
          <p:cNvCxnSpPr/>
          <p:nvPr/>
        </p:nvCxnSpPr>
        <p:spPr>
          <a:xfrm flipV="1">
            <a:off x="8446402" y="3315143"/>
            <a:ext cx="1076080" cy="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11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规则引擎 </a:t>
            </a:r>
            <a:r>
              <a:rPr lang="en-US" altLang="zh-CN" dirty="0"/>
              <a:t>– </a:t>
            </a:r>
            <a:r>
              <a:rPr lang="zh-CN" altLang="en-US" dirty="0"/>
              <a:t>类</a:t>
            </a:r>
            <a:r>
              <a:rPr lang="en-US" altLang="zh-CN" dirty="0"/>
              <a:t>SQL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90311" y="1054646"/>
            <a:ext cx="7752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规则查询语句：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WHERE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0311" y="5630487"/>
            <a:ext cx="1076091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deviceSN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(),Temperature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/8pi2i720vxsala2a/ark1d4ug1qvfb1jy/uplink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Temperature&gt;41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1" y="1094756"/>
            <a:ext cx="324000" cy="3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24" y="5707690"/>
            <a:ext cx="360000" cy="36000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V="1">
            <a:off x="6245814" y="4181123"/>
            <a:ext cx="4620310" cy="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96500" y="2078180"/>
            <a:ext cx="3976191" cy="31817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96501" y="3755784"/>
            <a:ext cx="29999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  <a:r>
              <a:rPr lang="en-US" altLang="zh-CN" sz="14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</a:t>
            </a:r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“Humidity":</a:t>
            </a:r>
            <a:r>
              <a:rPr lang="en-US" altLang="zh-CN" sz="14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altLang="zh-CN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6501" y="2213431"/>
            <a:ext cx="3976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设备：</a:t>
            </a:r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ProductSN: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8pi2i720vxsala2a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DeviceSN: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ark1d4ug1qvfb1jy</a:t>
            </a:r>
            <a:endParaRPr lang="en-US" altLang="zh-CN" sz="1400" dirty="0" smtClean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自定义</a:t>
            </a:r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 A: 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/8pi2i720vxsala2a/ark1d4ug1qvfb1jy/uplink </a:t>
            </a:r>
            <a:endParaRPr lang="en-US" altLang="zh-CN" sz="1400" dirty="0" smtClean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393" y="3293682"/>
            <a:ext cx="621000" cy="540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54212" y="398608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357555" y="3026018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>
            <a:endCxn id="33" idx="1"/>
          </p:cNvCxnSpPr>
          <p:nvPr/>
        </p:nvCxnSpPr>
        <p:spPr>
          <a:xfrm>
            <a:off x="4490977" y="3703213"/>
            <a:ext cx="8665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3" idx="0"/>
          </p:cNvCxnSpPr>
          <p:nvPr/>
        </p:nvCxnSpPr>
        <p:spPr>
          <a:xfrm>
            <a:off x="5801685" y="2398777"/>
            <a:ext cx="0" cy="6272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075964" y="2036705"/>
            <a:ext cx="17780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en-US" altLang="zh-CN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语句：</a:t>
            </a:r>
            <a:endParaRPr lang="en-US" altLang="zh-CN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46856" y="3194182"/>
            <a:ext cx="726792" cy="720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959823" y="399315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66124" y="3025521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870244" y="2272704"/>
            <a:ext cx="3519877" cy="18429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842229" y="2467543"/>
            <a:ext cx="3745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err="1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deviceSN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ark1d4ug1qvfb1jy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  <a:r>
              <a:rPr lang="en-US" altLang="zh-CN" sz="14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</a:t>
            </a:r>
            <a:endParaRPr lang="en-US" altLang="zh-CN" sz="1400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521726" y="4290356"/>
            <a:ext cx="2701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★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 (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支持内网直接转发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7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规则引擎 </a:t>
            </a:r>
            <a:r>
              <a:rPr lang="en-US" altLang="zh-CN" dirty="0"/>
              <a:t>– </a:t>
            </a:r>
            <a:r>
              <a:rPr lang="zh-CN" altLang="en-US" dirty="0"/>
              <a:t>类</a:t>
            </a:r>
            <a:r>
              <a:rPr lang="en-US" altLang="zh-CN" dirty="0"/>
              <a:t>SQL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948"/>
            <a:ext cx="12239625" cy="456247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261828" y="2552233"/>
            <a:ext cx="6141674" cy="537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261828" y="4399595"/>
            <a:ext cx="2798079" cy="727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70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设备</a:t>
            </a:r>
            <a:r>
              <a:rPr lang="zh-CN" altLang="en-US" dirty="0" smtClean="0"/>
              <a:t>影子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7" y="1164889"/>
            <a:ext cx="9811657" cy="479097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974044" y="4171871"/>
            <a:ext cx="3004689" cy="2562663"/>
            <a:chOff x="7764908" y="3470810"/>
            <a:chExt cx="3004689" cy="2667870"/>
          </a:xfrm>
        </p:grpSpPr>
        <p:sp>
          <p:nvSpPr>
            <p:cNvPr id="5" name="矩形 4"/>
            <p:cNvSpPr/>
            <p:nvPr/>
          </p:nvSpPr>
          <p:spPr>
            <a:xfrm>
              <a:off x="7764908" y="3470810"/>
              <a:ext cx="3004689" cy="266787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000852" y="3543343"/>
              <a:ext cx="2601994" cy="2595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"State"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 {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"Reported"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"color"</a:t>
              </a:r>
              <a:r>
                <a:rPr lang="en-US" altLang="zh-CN" sz="1200" dirty="0" smtClean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"red"</a:t>
              </a:r>
            </a:p>
            <a:p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},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"Desired"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"color"</a:t>
              </a:r>
              <a:r>
                <a:rPr lang="en-US" altLang="zh-CN" sz="1200" dirty="0" smtClean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"green"</a:t>
              </a:r>
            </a:p>
            <a:p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},</a:t>
              </a:r>
            </a:p>
            <a:p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},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"Timestamp"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1561451500</a:t>
              </a:r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"Version"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</a:t>
              </a:r>
            </a:p>
            <a:p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29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物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10" y="1949861"/>
            <a:ext cx="1153973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75" y="1949861"/>
            <a:ext cx="1086207" cy="10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678" y="1949861"/>
            <a:ext cx="1258200" cy="108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16934" y="32057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80664" y="322590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5964" y="32057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52649" y="3783933"/>
            <a:ext cx="22984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运行时的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读、读写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例如：开关状态 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19371" y="3783932"/>
            <a:ext cx="3168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控制并完成某个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只写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同步、异步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例如：添加指纹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删除指纹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44670" y="3780322"/>
            <a:ext cx="31184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即时被外部知晓的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只读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：低压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报警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密码错误超限报警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电机故障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828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物模型</a:t>
            </a:r>
            <a:r>
              <a:rPr lang="en-US" altLang="zh-CN" dirty="0"/>
              <a:t>-</a:t>
            </a:r>
            <a:r>
              <a:rPr lang="zh-CN" altLang="en-US" dirty="0"/>
              <a:t>控制台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68557" y="1421610"/>
            <a:ext cx="5219700" cy="4514850"/>
            <a:chOff x="168557" y="1421610"/>
            <a:chExt cx="5219700" cy="45148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557" y="1421610"/>
              <a:ext cx="5219700" cy="451485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206171" y="1524000"/>
              <a:ext cx="1045029" cy="4499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8557" y="4498258"/>
              <a:ext cx="3990488" cy="3834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521606" y="704221"/>
            <a:ext cx="4572001" cy="3250580"/>
            <a:chOff x="5521606" y="428455"/>
            <a:chExt cx="4572001" cy="325058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607" y="450060"/>
              <a:ext cx="4572000" cy="322897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8280400" y="428455"/>
              <a:ext cx="1045029" cy="4499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521606" y="1728421"/>
              <a:ext cx="4359813" cy="8230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42662" y="11238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43961" y="3957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48186" y="343172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521607" y="3872059"/>
            <a:ext cx="4733925" cy="3219450"/>
            <a:chOff x="5521606" y="3819004"/>
            <a:chExt cx="4733925" cy="321945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1607" y="3819004"/>
              <a:ext cx="4600575" cy="321945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5521606" y="5543170"/>
              <a:ext cx="4733925" cy="3834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048039" y="3819004"/>
              <a:ext cx="1045029" cy="4499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12" y="1213256"/>
            <a:ext cx="307726" cy="28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531" y="454459"/>
            <a:ext cx="289655" cy="28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531" y="3503613"/>
            <a:ext cx="33552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文件上传、</a:t>
            </a:r>
            <a:r>
              <a:rPr lang="zh-CN" altLang="en-US" dirty="0" smtClean="0"/>
              <a:t>文件管理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49" y="4263150"/>
            <a:ext cx="720000" cy="7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89" y="2379055"/>
            <a:ext cx="433432" cy="46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89" y="3383863"/>
            <a:ext cx="433432" cy="46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89" y="4346558"/>
            <a:ext cx="433432" cy="46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02706" y="5039689"/>
            <a:ext cx="1734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03762" y="4281768"/>
            <a:ext cx="734257" cy="72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06379" y="50396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05499" y="287572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抓拍视频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05498" y="38518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历史记录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05220" y="48858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离线数据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52769" y="2034907"/>
            <a:ext cx="2659576" cy="34747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499765" y="2034907"/>
            <a:ext cx="2659576" cy="34747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729" y="2489609"/>
            <a:ext cx="1080000" cy="108000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4009292" y="3657090"/>
            <a:ext cx="1378634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288857" y="3310086"/>
            <a:ext cx="643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29553" y="36222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文件管理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87712" y="3131863"/>
            <a:ext cx="726792" cy="720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787712" y="387103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8600067" y="3491863"/>
            <a:ext cx="895626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600067" y="31755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获取文件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14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固件升级（</a:t>
            </a:r>
            <a:r>
              <a:rPr lang="en-US" altLang="zh-CN" dirty="0" smtClean="0"/>
              <a:t>OTA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69" y="1785484"/>
            <a:ext cx="10533237" cy="36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7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监控</a:t>
            </a:r>
            <a:r>
              <a:rPr lang="zh-CN" altLang="en-US" dirty="0" smtClean="0"/>
              <a:t>日志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93" y="1791218"/>
            <a:ext cx="1080000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74" y="1791218"/>
            <a:ext cx="1237895" cy="108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21379" y="29430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54007" y="29430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35386" y="3671886"/>
            <a:ext cx="276723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到平台的消息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发出的消息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引擎触发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次数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引擎转发次数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68014" y="3671886"/>
            <a:ext cx="2767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消息流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消息流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消息内容查询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05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43527" y="2135420"/>
            <a:ext cx="320185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UCloud</a:t>
            </a:r>
            <a:r>
              <a:rPr lang="en-US" altLang="zh-CN" sz="16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90829" y="2192991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3527" y="2724325"/>
            <a:ext cx="240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系统框图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90829" y="2781896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43527" y="3370802"/>
            <a:ext cx="294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功能详细介绍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0829" y="3428373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43527" y="3948305"/>
            <a:ext cx="294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客户案例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90829" y="4005876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监控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225597" y="811970"/>
            <a:ext cx="9622582" cy="5790357"/>
            <a:chOff x="1225597" y="1044194"/>
            <a:chExt cx="9622582" cy="579035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5597" y="1044194"/>
              <a:ext cx="9622582" cy="579035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356851" y="1935061"/>
              <a:ext cx="914400" cy="3244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356851" y="4222573"/>
              <a:ext cx="1273807" cy="3244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362056" y="4222573"/>
              <a:ext cx="1065686" cy="3244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362056" y="1924771"/>
              <a:ext cx="1220430" cy="3244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60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日志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3" y="1048477"/>
            <a:ext cx="11771626" cy="54344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0730" y="1429124"/>
            <a:ext cx="4714593" cy="45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12579" y="4158846"/>
            <a:ext cx="1844565" cy="645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49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设备</a:t>
            </a:r>
            <a:r>
              <a:rPr lang="zh-CN" altLang="en-US" dirty="0"/>
              <a:t>端</a:t>
            </a:r>
            <a:r>
              <a:rPr lang="en-US" altLang="zh-CN" dirty="0" smtClean="0"/>
              <a:t>C-SDK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3170903" y="4765605"/>
            <a:ext cx="7521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170903" y="3472663"/>
            <a:ext cx="7521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170903" y="2194470"/>
            <a:ext cx="7521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718" y="5245849"/>
            <a:ext cx="360000" cy="3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93718" y="5245849"/>
            <a:ext cx="1266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 Layer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388" y="5245849"/>
            <a:ext cx="1428158" cy="54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79" y="5115165"/>
            <a:ext cx="600000" cy="7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46" y="5065849"/>
            <a:ext cx="850394" cy="72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718" y="3960198"/>
            <a:ext cx="450000" cy="36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93718" y="3960198"/>
            <a:ext cx="1422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097105" y="3681620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618363" y="3681620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内存分配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139621" y="3681620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660880" y="3681620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097105" y="4261206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618363" y="4261206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139621" y="4261206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660880" y="4261206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718" y="2754262"/>
            <a:ext cx="360000" cy="360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293717" y="2734207"/>
            <a:ext cx="1343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SDK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477672" y="2638929"/>
            <a:ext cx="12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设备注册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955325" y="2638929"/>
            <a:ext cx="12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消息收发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388376" y="2638929"/>
            <a:ext cx="12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设备影子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910631" y="2638929"/>
            <a:ext cx="12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物模型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6432978" y="2638929"/>
            <a:ext cx="12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718" y="1518393"/>
            <a:ext cx="360000" cy="3600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293718" y="150821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业务程序</a:t>
            </a:r>
            <a:endParaRPr lang="zh-CN" altLang="en-US" sz="2000" dirty="0">
              <a:solidFill>
                <a:srgbClr val="70AD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477672" y="1598337"/>
            <a:ext cx="1621089" cy="3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发送温度信息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27513" y="1598337"/>
            <a:ext cx="1621089" cy="3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设置温度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7177354" y="1598337"/>
            <a:ext cx="1621089" cy="3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远程配置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9027196" y="1598337"/>
            <a:ext cx="1621089" cy="3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过载报警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45690" y="2194470"/>
            <a:ext cx="10663084" cy="126756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385382" y="2383446"/>
            <a:ext cx="2956156" cy="856457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394855" y="2388760"/>
            <a:ext cx="4471571" cy="856457"/>
          </a:xfrm>
          <a:prstGeom prst="rect">
            <a:avLst/>
          </a:prstGeom>
          <a:noFill/>
          <a:ln>
            <a:solidFill>
              <a:srgbClr val="954F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385381" y="2394425"/>
            <a:ext cx="7307200" cy="856457"/>
          </a:xfrm>
          <a:prstGeom prst="rect">
            <a:avLst/>
          </a:prstGeom>
          <a:noFill/>
          <a:ln>
            <a:solidFill>
              <a:srgbClr val="8D13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130" y="5085904"/>
            <a:ext cx="604800" cy="72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4747" y="5094621"/>
            <a:ext cx="942975" cy="66675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39" y="5139904"/>
            <a:ext cx="1668433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131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131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131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131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131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云端开发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760735" y="1828753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29049" y="1428643"/>
            <a:ext cx="2515432" cy="351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</a:t>
            </a:r>
            <a:r>
              <a:rPr kumimoji="1" lang="en-US" altLang="zh-CN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SaaS</a:t>
            </a: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快速集成</a:t>
            </a:r>
            <a:endParaRPr kumimoji="1" lang="zh-CN" altLang="en-US" sz="2200" dirty="0">
              <a:solidFill>
                <a:srgbClr val="505F7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37194" y="2946107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右大括号 9"/>
          <p:cNvSpPr/>
          <p:nvPr/>
        </p:nvSpPr>
        <p:spPr>
          <a:xfrm rot="10800000">
            <a:off x="8740103" y="3015644"/>
            <a:ext cx="197091" cy="9721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060754" y="3996294"/>
            <a:ext cx="142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4534" y="3141856"/>
            <a:ext cx="734258" cy="72000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H="1">
            <a:off x="3659237" y="3493315"/>
            <a:ext cx="94414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96098" y="313657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请求服务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262" y="3136576"/>
            <a:ext cx="804156" cy="72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701336" y="3970926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Ucloud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网关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6843" y="35246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响应请求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085" y="3133315"/>
            <a:ext cx="1166897" cy="720000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H="1">
            <a:off x="6227947" y="3524664"/>
            <a:ext cx="94414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257994" y="397092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用户应用服务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76164" y="31696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鉴权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37194" y="32846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获取设备影子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57982" y="3660293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60754" y="2654609"/>
            <a:ext cx="4452523" cy="200578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云端开发</a:t>
            </a:r>
            <a:r>
              <a:rPr lang="en-US" altLang="zh-CN" dirty="0" smtClean="0"/>
              <a:t>API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73054" y="1424466"/>
            <a:ext cx="5270500" cy="4167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7270" y="1572255"/>
            <a:ext cx="4747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en-US" altLang="zh-CN" sz="1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1.Request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 </a:t>
            </a:r>
            <a:r>
              <a:rPr lang="en-US" altLang="zh-CN" sz="1400" b="1" dirty="0" err="1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GetUIoTCoreDeviceShadow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endParaRPr lang="en-US" altLang="zh-CN" sz="1400" dirty="0" smtClean="0">
              <a:solidFill>
                <a:srgbClr val="FFC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POST 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HTTP/1.1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Host</a:t>
            </a:r>
            <a:r>
              <a:rPr lang="en-US" altLang="zh-CN" sz="140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 </a:t>
            </a:r>
            <a:r>
              <a:rPr lang="en-US" altLang="zh-CN" sz="140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api-cn-sh2.iot.ucloud.cn</a:t>
            </a:r>
            <a:endParaRPr lang="en-US" altLang="zh-CN" sz="1400" dirty="0">
              <a:solidFill>
                <a:srgbClr val="FFC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Content-Type: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application/</a:t>
            </a:r>
            <a:r>
              <a:rPr lang="en-US" altLang="zh-CN" sz="1400" dirty="0" err="1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json</a:t>
            </a:r>
            <a:endParaRPr lang="en-US" altLang="zh-CN" sz="1400" dirty="0">
              <a:solidFill>
                <a:srgbClr val="FFC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Body:</a:t>
            </a:r>
          </a:p>
          <a:p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"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Action":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GetUIoTCoreDeviceShadow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"</a:t>
            </a:r>
            <a:r>
              <a:rPr lang="en-US" altLang="zh-CN" sz="1400" dirty="0" err="1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DeviceSN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":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"ark1d4ug1evfb1jy"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"</a:t>
            </a:r>
            <a:r>
              <a:rPr lang="en-US" altLang="zh-CN" sz="1400" dirty="0" err="1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ProductSN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":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"8pi2i730vxsala2a"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"</a:t>
            </a:r>
            <a:r>
              <a:rPr lang="en-US" altLang="zh-CN" sz="1400" dirty="0" err="1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ProjectId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":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"org-z44lmf12e"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"</a:t>
            </a:r>
            <a:r>
              <a:rPr lang="en-US" altLang="zh-CN" sz="1400" dirty="0" err="1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PublicKey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":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"CJf+LfjjXPk70z/fsBlK9sHC+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    kBTTj7gr2g/C/R7YSi3EFTK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    Cmh7Bp5W1UH64D/O"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"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Region":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"cn-sh2"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"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Signature":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"f1e6b4e35df41b42232e0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    59f6020c7fd51b2889e"</a:t>
            </a:r>
          </a:p>
          <a:p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矩形 8"/>
          <p:cNvSpPr/>
          <p:nvPr/>
        </p:nvSpPr>
        <p:spPr>
          <a:xfrm>
            <a:off x="6294300" y="1424465"/>
            <a:ext cx="5270500" cy="4167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547080" y="1627142"/>
            <a:ext cx="50177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2.Response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endParaRPr lang="en-US" altLang="zh-CN" sz="1400" dirty="0">
              <a:solidFill>
                <a:srgbClr val="FFC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"Action":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GetUIoTCoreDeviceShadowResponse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"</a:t>
            </a:r>
            <a:r>
              <a:rPr lang="en-US" altLang="zh-CN" sz="1400" dirty="0" err="1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RetCode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":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"Payload": 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"State": 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"Reported": 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{},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"Desired": 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{}</a:t>
            </a:r>
          </a:p>
          <a:p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},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"Metadata": 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"Reported": 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{},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"Desired": 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{}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},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"Version":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"Timestamp":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1561011300</a:t>
            </a:r>
          </a:p>
          <a:p>
            <a:r>
              <a:rPr lang="en-US" altLang="zh-CN" sz="1400" dirty="0">
                <a:solidFill>
                  <a:srgbClr val="00A1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34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API</a:t>
            </a:r>
            <a:r>
              <a:rPr lang="zh-CN" altLang="en-US" dirty="0"/>
              <a:t>列表</a:t>
            </a:r>
          </a:p>
        </p:txBody>
      </p:sp>
      <p:sp>
        <p:nvSpPr>
          <p:cNvPr id="7" name="矩形 6"/>
          <p:cNvSpPr/>
          <p:nvPr/>
        </p:nvSpPr>
        <p:spPr>
          <a:xfrm>
            <a:off x="440732" y="113176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产品管理</a:t>
            </a:r>
            <a:endParaRPr lang="zh-CN" altLang="en-US" b="1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955620"/>
              </p:ext>
            </p:extLst>
          </p:nvPr>
        </p:nvGraphicFramePr>
        <p:xfrm>
          <a:off x="440732" y="1676332"/>
          <a:ext cx="10205188" cy="1582304"/>
        </p:xfrm>
        <a:graphic>
          <a:graphicData uri="http://schemas.openxmlformats.org/drawingml/2006/table">
            <a:tbl>
              <a:tblPr/>
              <a:tblGrid>
                <a:gridCol w="5102594">
                  <a:extLst>
                    <a:ext uri="{9D8B030D-6E8A-4147-A177-3AD203B41FA5}">
                      <a16:colId xmlns:a16="http://schemas.microsoft.com/office/drawing/2014/main" val="3579408866"/>
                    </a:ext>
                  </a:extLst>
                </a:gridCol>
                <a:gridCol w="5102594">
                  <a:extLst>
                    <a:ext uri="{9D8B030D-6E8A-4147-A177-3AD203B41FA5}">
                      <a16:colId xmlns:a16="http://schemas.microsoft.com/office/drawing/2014/main" val="2072156172"/>
                    </a:ext>
                  </a:extLst>
                </a:gridCol>
              </a:tblGrid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dirty="0" smtClean="0">
                          <a:solidFill>
                            <a:srgbClr val="172B4D"/>
                          </a:solidFill>
                          <a:effectLst/>
                        </a:rPr>
                        <a:t>API</a:t>
                      </a:r>
                      <a:r>
                        <a:rPr lang="zh-CN" altLang="en-US" sz="1500" b="1" dirty="0" smtClean="0">
                          <a:solidFill>
                            <a:srgbClr val="172B4D"/>
                          </a:solidFill>
                          <a:effectLst/>
                        </a:rPr>
                        <a:t>名称</a:t>
                      </a:r>
                      <a:endParaRPr lang="zh-CN" altLang="en-US" sz="1500" b="1" dirty="0">
                        <a:solidFill>
                          <a:srgbClr val="172B4D"/>
                        </a:solidFill>
                        <a:effectLst/>
                      </a:endParaRPr>
                    </a:p>
                  </a:txBody>
                  <a:tcPr marL="92424" marR="138637" marT="64697" marB="64697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500" b="1">
                          <a:solidFill>
                            <a:srgbClr val="172B4D"/>
                          </a:solidFill>
                          <a:effectLst/>
                        </a:rPr>
                        <a:t>描述</a:t>
                      </a:r>
                    </a:p>
                  </a:txBody>
                  <a:tcPr marL="92424" marR="138637" marT="64697" marB="64697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059073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</a:rPr>
                        <a:t>CreateUIoTCoreProduct</a:t>
                      </a:r>
                    </a:p>
                  </a:txBody>
                  <a:tcPr marL="92424" marR="92424" marT="64697" marB="64697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500" dirty="0">
                          <a:effectLst/>
                        </a:rPr>
                        <a:t>创建物联网产品</a:t>
                      </a:r>
                    </a:p>
                  </a:txBody>
                  <a:tcPr marL="92424" marR="92424" marT="64697" marB="64697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48230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</a:rPr>
                        <a:t>GetUIoTCoreProductInfo</a:t>
                      </a:r>
                    </a:p>
                  </a:txBody>
                  <a:tcPr marL="92424" marR="92424" marT="64697" marB="64697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500" dirty="0">
                          <a:effectLst/>
                        </a:rPr>
                        <a:t>获取产品信息</a:t>
                      </a:r>
                    </a:p>
                  </a:txBody>
                  <a:tcPr marL="92424" marR="92424" marT="64697" marB="64697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70457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 smtClean="0">
                          <a:effectLst/>
                        </a:rPr>
                        <a:t>……</a:t>
                      </a:r>
                      <a:endParaRPr lang="en-US" sz="1500" dirty="0">
                        <a:effectLst/>
                      </a:endParaRPr>
                    </a:p>
                  </a:txBody>
                  <a:tcPr marL="92424" marR="92424" marT="64697" marB="64697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500" dirty="0" smtClean="0">
                          <a:effectLst/>
                        </a:rPr>
                        <a:t>……</a:t>
                      </a:r>
                      <a:endParaRPr lang="zh-CN" altLang="en-US" sz="1500" dirty="0">
                        <a:effectLst/>
                      </a:endParaRPr>
                    </a:p>
                  </a:txBody>
                  <a:tcPr marL="92424" marR="92424" marT="64697" marB="64697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513832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440732" y="343387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设备管理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648530"/>
              </p:ext>
            </p:extLst>
          </p:nvPr>
        </p:nvGraphicFramePr>
        <p:xfrm>
          <a:off x="440732" y="3850696"/>
          <a:ext cx="10205188" cy="1372258"/>
        </p:xfrm>
        <a:graphic>
          <a:graphicData uri="http://schemas.openxmlformats.org/drawingml/2006/table">
            <a:tbl>
              <a:tblPr/>
              <a:tblGrid>
                <a:gridCol w="5102594">
                  <a:extLst>
                    <a:ext uri="{9D8B030D-6E8A-4147-A177-3AD203B41FA5}">
                      <a16:colId xmlns:a16="http://schemas.microsoft.com/office/drawing/2014/main" val="2673423633"/>
                    </a:ext>
                  </a:extLst>
                </a:gridCol>
                <a:gridCol w="5102594">
                  <a:extLst>
                    <a:ext uri="{9D8B030D-6E8A-4147-A177-3AD203B41FA5}">
                      <a16:colId xmlns:a16="http://schemas.microsoft.com/office/drawing/2014/main" val="428897596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dirty="0">
                          <a:solidFill>
                            <a:srgbClr val="172B4D"/>
                          </a:solidFill>
                          <a:effectLst/>
                        </a:rPr>
                        <a:t>API</a:t>
                      </a:r>
                      <a:r>
                        <a:rPr lang="zh-CN" altLang="en-US" sz="1500" b="1" dirty="0">
                          <a:solidFill>
                            <a:srgbClr val="172B4D"/>
                          </a:solidFill>
                          <a:effectLst/>
                        </a:rPr>
                        <a:t>名称</a:t>
                      </a:r>
                    </a:p>
                  </a:txBody>
                  <a:tcPr marL="78205" marR="117308" marT="54744" marB="54744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500" b="1">
                          <a:solidFill>
                            <a:srgbClr val="172B4D"/>
                          </a:solidFill>
                          <a:effectLst/>
                        </a:rPr>
                        <a:t>描述</a:t>
                      </a:r>
                    </a:p>
                  </a:txBody>
                  <a:tcPr marL="78205" marR="117308" marT="54744" marB="54744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75439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 err="1">
                          <a:effectLst/>
                        </a:rPr>
                        <a:t>ModifyUIoTCoreDevice</a:t>
                      </a:r>
                      <a:endParaRPr lang="en-US" sz="1500" dirty="0">
                        <a:effectLst/>
                      </a:endParaRPr>
                    </a:p>
                  </a:txBody>
                  <a:tcPr marL="78205" marR="78205" marT="54744" marB="54744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500" dirty="0">
                          <a:effectLst/>
                        </a:rPr>
                        <a:t>修改物联网设备</a:t>
                      </a:r>
                    </a:p>
                  </a:txBody>
                  <a:tcPr marL="78205" marR="78205" marT="54744" marB="54744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9074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 err="1">
                          <a:effectLst/>
                        </a:rPr>
                        <a:t>CreateUIoTCoreDevice</a:t>
                      </a:r>
                      <a:endParaRPr lang="en-US" sz="1500" dirty="0">
                        <a:effectLst/>
                      </a:endParaRPr>
                    </a:p>
                  </a:txBody>
                  <a:tcPr marL="78205" marR="78205" marT="54744" marB="54744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500" dirty="0">
                          <a:effectLst/>
                        </a:rPr>
                        <a:t>创建物联网设备</a:t>
                      </a:r>
                    </a:p>
                  </a:txBody>
                  <a:tcPr marL="78205" marR="78205" marT="54744" marB="54744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619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 smtClean="0">
                          <a:effectLst/>
                        </a:rPr>
                        <a:t>……</a:t>
                      </a:r>
                      <a:endParaRPr lang="en-US" sz="1500" dirty="0">
                        <a:effectLst/>
                      </a:endParaRPr>
                    </a:p>
                  </a:txBody>
                  <a:tcPr marL="92424" marR="92424" marT="64697" marB="64697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500" dirty="0" smtClean="0">
                          <a:effectLst/>
                        </a:rPr>
                        <a:t>……</a:t>
                      </a:r>
                      <a:endParaRPr lang="zh-CN" altLang="en-US" sz="1500" dirty="0">
                        <a:effectLst/>
                      </a:endParaRPr>
                    </a:p>
                  </a:txBody>
                  <a:tcPr marL="92424" marR="92424" marT="64697" marB="64697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02859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440731" y="56294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主题管理</a:t>
            </a:r>
          </a:p>
        </p:txBody>
      </p:sp>
      <p:sp>
        <p:nvSpPr>
          <p:cNvPr id="12" name="矩形 11"/>
          <p:cNvSpPr/>
          <p:nvPr/>
        </p:nvSpPr>
        <p:spPr>
          <a:xfrm>
            <a:off x="1956930" y="56294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设备影子</a:t>
            </a:r>
          </a:p>
        </p:txBody>
      </p:sp>
      <p:sp>
        <p:nvSpPr>
          <p:cNvPr id="13" name="矩形 12"/>
          <p:cNvSpPr/>
          <p:nvPr/>
        </p:nvSpPr>
        <p:spPr>
          <a:xfrm>
            <a:off x="3473129" y="562943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物模型</a:t>
            </a:r>
          </a:p>
        </p:txBody>
      </p:sp>
      <p:sp>
        <p:nvSpPr>
          <p:cNvPr id="14" name="矩形 13"/>
          <p:cNvSpPr/>
          <p:nvPr/>
        </p:nvSpPr>
        <p:spPr>
          <a:xfrm>
            <a:off x="4758495" y="56294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消息通信</a:t>
            </a:r>
          </a:p>
        </p:txBody>
      </p:sp>
      <p:sp>
        <p:nvSpPr>
          <p:cNvPr id="15" name="矩形 14"/>
          <p:cNvSpPr/>
          <p:nvPr/>
        </p:nvSpPr>
        <p:spPr>
          <a:xfrm>
            <a:off x="6274694" y="56294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规则引擎</a:t>
            </a:r>
          </a:p>
        </p:txBody>
      </p:sp>
    </p:spTree>
    <p:extLst>
      <p:ext uri="{BB962C8B-B14F-4D97-AF65-F5344CB8AC3E}">
        <p14:creationId xmlns:p14="http://schemas.microsoft.com/office/powerpoint/2010/main" val="19224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物</a:t>
            </a:r>
            <a:r>
              <a:rPr lang="zh-CN" altLang="en-US" dirty="0" smtClean="0"/>
              <a:t>联网平台与</a:t>
            </a:r>
            <a:r>
              <a:rPr lang="zh-CN" altLang="en-US" dirty="0"/>
              <a:t>传统开发模式的</a:t>
            </a:r>
            <a:r>
              <a:rPr lang="zh-CN" altLang="en-US" dirty="0" smtClean="0"/>
              <a:t>比较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32" y="2046523"/>
            <a:ext cx="720000" cy="72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3442" y="1744803"/>
            <a:ext cx="40523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设备功能开发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TLS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协议栈移植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协议移植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设备注册、认证开发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在线升级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" y="4485644"/>
            <a:ext cx="720000" cy="72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03442" y="4225573"/>
            <a:ext cx="40523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设备接入网关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设备集群服务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日志、调试开发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消息流转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279" y="2771208"/>
            <a:ext cx="720000" cy="72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120989" y="2783321"/>
            <a:ext cx="307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设备功能开发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85" y="3786454"/>
            <a:ext cx="720000" cy="72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120989" y="3923353"/>
            <a:ext cx="3072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</a:t>
            </a:r>
          </a:p>
        </p:txBody>
      </p:sp>
      <p:sp>
        <p:nvSpPr>
          <p:cNvPr id="15" name="右箭头 14"/>
          <p:cNvSpPr/>
          <p:nvPr/>
        </p:nvSpPr>
        <p:spPr>
          <a:xfrm>
            <a:off x="5355778" y="3199010"/>
            <a:ext cx="1386348" cy="849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01481" y="61580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传统开发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18279" y="6158057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基于物联网平台开发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51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优势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16" y="2162841"/>
            <a:ext cx="1247400" cy="108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15122" y="34284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开箱即用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4957" y="3973775"/>
            <a:ext cx="15909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减少开发周期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40" y="2162841"/>
            <a:ext cx="1080000" cy="10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139" y="2162841"/>
            <a:ext cx="1069091" cy="108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94390" y="34732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集群服务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66211" y="3973775"/>
            <a:ext cx="16669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大连接高并发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85733" y="355284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通用平台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94300" y="3973775"/>
            <a:ext cx="1458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运维成本低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573" y="2162841"/>
            <a:ext cx="1080000" cy="108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987799" y="355284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数据认证加密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292043" y="3973775"/>
            <a:ext cx="11150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4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各行业的典型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1" y="4455142"/>
            <a:ext cx="360000" cy="3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60539" y="1287907"/>
            <a:ext cx="136174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</a:rPr>
              <a:t>智慧城市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2039" y="1932021"/>
            <a:ext cx="137024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</a:rPr>
              <a:t>智能制造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27954" y="4522778"/>
            <a:ext cx="1361743" cy="350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</a:rPr>
              <a:t>新</a:t>
            </a:r>
            <a:r>
              <a:rPr kumimoji="1"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</a:rPr>
              <a:t>零售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1" y="1210927"/>
            <a:ext cx="360000" cy="36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598052" y="1181832"/>
            <a:ext cx="941881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智能路灯、景区流量、水质监控、管道监控、抄表、安防、消防、电梯运行、居家养老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1" y="1862522"/>
            <a:ext cx="360000" cy="36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598052" y="1806686"/>
            <a:ext cx="941881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能管理；能耗优化；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AI+IOT-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表面裂痕、高危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作业、机床控制；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预测性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维护；智能物流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1" y="2501677"/>
            <a:ext cx="360000" cy="36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1" y="3789294"/>
            <a:ext cx="396000" cy="396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1" y="5126250"/>
            <a:ext cx="341812" cy="360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52039" y="2577403"/>
            <a:ext cx="136174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</a:rPr>
              <a:t>智能家居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98052" y="2481717"/>
            <a:ext cx="969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大家电、厨房、运动、健康、个护母婴、智能单品（灯、门锁、音箱）、家装安防、租赁管理、室内环境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09781" y="5070897"/>
            <a:ext cx="941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风场、电厂（智能电力运维、能效监测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）、泛在电力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8" y="3140832"/>
            <a:ext cx="396000" cy="396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72269" y="5151262"/>
            <a:ext cx="1361742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</a:rPr>
              <a:t>智慧能源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98052" y="4412107"/>
            <a:ext cx="941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智能标签、智能盘货、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资产清点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52039" y="3209201"/>
            <a:ext cx="137024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</a:rPr>
              <a:t>智慧农业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98052" y="3157441"/>
            <a:ext cx="941881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智能浇灌、智能放风系统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72863" y="3856109"/>
            <a:ext cx="1361742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</a:rPr>
              <a:t>无人值守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618875" y="3754175"/>
            <a:ext cx="941881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共享单车、自助售货机、自助摇摇车、自助娃娃机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1" y="5769449"/>
            <a:ext cx="360000" cy="3600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952040" y="5806496"/>
            <a:ext cx="1361742" cy="35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000"/>
              </a:lnSpc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</a:defRPr>
            </a:lvl1pPr>
          </a:lstStyle>
          <a:p>
            <a:r>
              <a:rPr lang="zh-CN" altLang="en-US" dirty="0"/>
              <a:t>智能医疗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598052" y="5670541"/>
            <a:ext cx="941881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智能血压仪、血糖仪；胰岛素注射剂；心脏起搏器</a:t>
            </a:r>
          </a:p>
        </p:txBody>
      </p:sp>
    </p:spTree>
    <p:extLst>
      <p:ext uri="{BB962C8B-B14F-4D97-AF65-F5344CB8AC3E}">
        <p14:creationId xmlns:p14="http://schemas.microsoft.com/office/powerpoint/2010/main" val="5453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客户案例</a:t>
            </a:r>
            <a:endParaRPr lang="zh-CN" altLang="en-US" dirty="0"/>
          </a:p>
        </p:txBody>
      </p:sp>
      <p:pic>
        <p:nvPicPr>
          <p:cNvPr id="1026" name="Picture 2" descr="https://gd2.alicdn.com/imgextra/i2/2351968958/O1CN01ayzQNL2G2oWOfrjkc_!!23519689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63" y="1777729"/>
            <a:ext cx="3739152" cy="373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1899722" y="4875093"/>
            <a:ext cx="159091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智能围棋棋盘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41944" y="2555713"/>
            <a:ext cx="2052916" cy="23706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5746019" y="3628123"/>
            <a:ext cx="1316832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4392" y="3294495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0785" y="2944352"/>
            <a:ext cx="545094" cy="54000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0581761" y="30604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742903" y="4512011"/>
            <a:ext cx="1268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4382" y="4485900"/>
            <a:ext cx="367129" cy="3600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48" y="3316694"/>
            <a:ext cx="613989" cy="61398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882" y="3478370"/>
            <a:ext cx="381000" cy="3810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776" y="3478370"/>
            <a:ext cx="462026" cy="401762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003" y="3968636"/>
            <a:ext cx="477876" cy="540000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10640018" y="4092838"/>
            <a:ext cx="495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UAI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8912891" y="3628123"/>
            <a:ext cx="779357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10535879" y="3484353"/>
            <a:ext cx="0" cy="39577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10530582" y="2502408"/>
            <a:ext cx="0" cy="3353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582" y="1748124"/>
            <a:ext cx="540000" cy="540000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10830434" y="188660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88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75060" y="1285617"/>
            <a:ext cx="55841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UCloud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优刻得成立于</a:t>
            </a:r>
            <a:r>
              <a:rPr lang="en-US" altLang="zh-CN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2012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年，是纯内资的创新型企业，总部位于上海，在北京、深圳等地设有分公司。</a:t>
            </a:r>
            <a:r>
              <a:rPr lang="en-US" altLang="zh-CN" sz="1200" dirty="0" err="1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UCloud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成立以来发展迅速，已经成长为业界认可的中立云计算服务商</a:t>
            </a:r>
            <a:r>
              <a:rPr lang="zh-CN" altLang="en-US" sz="1200" dirty="0" smtClean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，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连续</a:t>
            </a:r>
            <a:r>
              <a:rPr lang="zh-CN" altLang="en-US" sz="1200" dirty="0" smtClean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入选</a:t>
            </a:r>
            <a:r>
              <a:rPr lang="en-US" altLang="zh-CN" sz="1200" dirty="0" smtClean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2018</a:t>
            </a:r>
            <a:r>
              <a:rPr lang="zh-CN" altLang="en-US" sz="1200" dirty="0" smtClean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、</a:t>
            </a:r>
            <a:r>
              <a:rPr lang="en-US" altLang="zh-CN" sz="1200" dirty="0" smtClean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2019</a:t>
            </a:r>
            <a:r>
              <a:rPr lang="zh-CN" altLang="en-US" sz="1200" dirty="0" smtClean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年度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中国互联网企业</a:t>
            </a:r>
            <a:r>
              <a:rPr lang="en-US" altLang="zh-CN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100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强。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6B798E"/>
              </a:solidFill>
              <a:latin typeface="思源黑体 CN" panose="020B0600000000000000" pitchFamily="34" charset="-128"/>
              <a:ea typeface="思源黑体 CN" panose="020B06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UCloud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坚持中立，不涉足客户业务领域，致力于打造一个安全、可信赖的云计算服务平台。公司自主研发</a:t>
            </a:r>
            <a:r>
              <a:rPr lang="en-US" altLang="zh-CN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IaaS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、</a:t>
            </a:r>
            <a:r>
              <a:rPr lang="en-US" altLang="zh-CN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PaaS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、大数据流通平台、</a:t>
            </a:r>
            <a:r>
              <a:rPr lang="en-US" altLang="zh-CN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AI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服务平台等一系列云计算产品，并深入了解互联网、传统企业在不同场景下的业务需求，提供公有云、私有云、混合云、专有云在内的综合性行业解决方案。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6B798E"/>
              </a:solidFill>
              <a:latin typeface="思源黑体 CN" panose="020B0600000000000000" pitchFamily="34" charset="-128"/>
              <a:ea typeface="思源黑体 CN" panose="020B06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依托公司在莫斯科、圣保罗、拉各斯、伦敦等全球部署的</a:t>
            </a:r>
            <a:r>
              <a:rPr lang="en-US" altLang="zh-CN" sz="1200" dirty="0" smtClean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32</a:t>
            </a:r>
            <a:r>
              <a:rPr lang="zh-CN" altLang="en-US" sz="1200" dirty="0" smtClean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大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高效节能绿色数据中心，以及国内多地线下服务站线下服务站，</a:t>
            </a:r>
            <a:r>
              <a:rPr lang="en-US" altLang="zh-CN" sz="1200" dirty="0" err="1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UCloud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已为全球上万家企业级客户提供云服务支持，间接服务终端用户数量达到数亿人。 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6B798E"/>
              </a:solidFill>
              <a:latin typeface="思源黑体 CN" panose="020B0600000000000000" pitchFamily="34" charset="-128"/>
              <a:ea typeface="思源黑体 CN" panose="020B06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UCloud</a:t>
            </a:r>
            <a:r>
              <a:rPr lang="zh-CN" altLang="en-US" sz="1200" dirty="0">
                <a:solidFill>
                  <a:srgbClr val="6B798E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深耕用户需求，秉持产品快速定制、贴身应需服务的理念，推出适合行业特性的产品与服务，业务已覆盖包含互联网、金融、新零售、制造、教育、政府等在内的诸多行业。</a:t>
            </a:r>
          </a:p>
        </p:txBody>
      </p:sp>
      <p:sp>
        <p:nvSpPr>
          <p:cNvPr id="7" name="矩形 6"/>
          <p:cNvSpPr/>
          <p:nvPr/>
        </p:nvSpPr>
        <p:spPr>
          <a:xfrm rot="16200000">
            <a:off x="5981619" y="661541"/>
            <a:ext cx="228765" cy="12192000"/>
          </a:xfrm>
          <a:prstGeom prst="rect">
            <a:avLst/>
          </a:prstGeom>
          <a:gradFill>
            <a:gsLst>
              <a:gs pos="44000">
                <a:srgbClr val="5D84FC"/>
              </a:gs>
              <a:gs pos="100000">
                <a:srgbClr val="335AF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公司简介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35AA7-C5B1-C545-88D6-8E5047C72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70" r="11457"/>
          <a:stretch/>
        </p:blipFill>
        <p:spPr>
          <a:xfrm>
            <a:off x="6873623" y="1153181"/>
            <a:ext cx="5318377" cy="47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客户案例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376687" y="4875755"/>
            <a:ext cx="2241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智能化数字洗车机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521410" y="2555713"/>
            <a:ext cx="1832009" cy="23706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6204579" y="3628123"/>
            <a:ext cx="1316832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472952" y="3294495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26362" y="2944352"/>
            <a:ext cx="545094" cy="54000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1052023" y="30604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005519" y="4538137"/>
            <a:ext cx="1268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96998" y="4512026"/>
            <a:ext cx="367129" cy="36000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57" y="3478370"/>
            <a:ext cx="381000" cy="3810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958" y="3478370"/>
            <a:ext cx="462026" cy="401762"/>
          </a:xfrm>
          <a:prstGeom prst="rect">
            <a:avLst/>
          </a:prstGeom>
        </p:spPr>
      </p:pic>
      <p:cxnSp>
        <p:nvCxnSpPr>
          <p:cNvPr id="61" name="直接箭头连接符 60"/>
          <p:cNvCxnSpPr/>
          <p:nvPr/>
        </p:nvCxnSpPr>
        <p:spPr>
          <a:xfrm>
            <a:off x="9371451" y="3628123"/>
            <a:ext cx="779357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39" y="2149632"/>
            <a:ext cx="3314700" cy="2657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271" y="4407845"/>
            <a:ext cx="568360" cy="568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2879" y="5450197"/>
            <a:ext cx="507260" cy="5241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0737" y="3322392"/>
            <a:ext cx="764326" cy="611461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7" idx="0"/>
            <a:endCxn id="6" idx="2"/>
          </p:cNvCxnSpPr>
          <p:nvPr/>
        </p:nvCxnSpPr>
        <p:spPr>
          <a:xfrm flipH="1" flipV="1">
            <a:off x="5874451" y="4976205"/>
            <a:ext cx="2058" cy="47399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" idx="2"/>
            <a:endCxn id="6" idx="0"/>
          </p:cNvCxnSpPr>
          <p:nvPr/>
        </p:nvCxnSpPr>
        <p:spPr>
          <a:xfrm flipH="1">
            <a:off x="5874451" y="3933853"/>
            <a:ext cx="8449" cy="47399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051735" y="4017424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Modbus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26362" y="3632549"/>
            <a:ext cx="635538" cy="61200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1068250" y="3808126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UTSDB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0796362" y="2502408"/>
            <a:ext cx="0" cy="3353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362" y="1748124"/>
            <a:ext cx="540000" cy="54000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11119546" y="186423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61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客户案例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860013" y="4941070"/>
            <a:ext cx="12489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智慧社区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521410" y="2555713"/>
            <a:ext cx="1832009" cy="23706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6204579" y="3628123"/>
            <a:ext cx="1316832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472952" y="3294495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3629" y="2954927"/>
            <a:ext cx="550267" cy="54512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1052023" y="30604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005519" y="4538137"/>
            <a:ext cx="1268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96998" y="4512026"/>
            <a:ext cx="367129" cy="36000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57" y="3478370"/>
            <a:ext cx="381000" cy="3810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958" y="3478370"/>
            <a:ext cx="462026" cy="401762"/>
          </a:xfrm>
          <a:prstGeom prst="rect">
            <a:avLst/>
          </a:prstGeom>
        </p:spPr>
      </p:pic>
      <p:cxnSp>
        <p:nvCxnSpPr>
          <p:cNvPr id="61" name="直接箭头连接符 60"/>
          <p:cNvCxnSpPr/>
          <p:nvPr/>
        </p:nvCxnSpPr>
        <p:spPr>
          <a:xfrm>
            <a:off x="9371451" y="3628123"/>
            <a:ext cx="779357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737" y="3322392"/>
            <a:ext cx="764326" cy="611461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>
          <a:xfrm flipH="1">
            <a:off x="5866002" y="4380457"/>
            <a:ext cx="8449" cy="47399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26362" y="3632549"/>
            <a:ext cx="635538" cy="61200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1068250" y="3808126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UTSDB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0796362" y="2502408"/>
            <a:ext cx="0" cy="3353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83" y="1708601"/>
            <a:ext cx="540000" cy="54000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10855983" y="224274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l.b2b168.com/2016/06/23/14/20160623144621971885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3" y="1807896"/>
            <a:ext cx="3730276" cy="288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3629" y="4374927"/>
            <a:ext cx="529307" cy="54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21189" y="5162443"/>
            <a:ext cx="623077" cy="540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1064846" y="4492065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50616" y="5267108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UKafka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31494" y="39502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边缘网关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7494" y="5023300"/>
            <a:ext cx="551585" cy="551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0811" y="5025509"/>
            <a:ext cx="527280" cy="5659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3231" y="4976034"/>
            <a:ext cx="621652" cy="6216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34696" y="1807896"/>
            <a:ext cx="489101" cy="423888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0229706" y="2248601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712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客户案例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860013" y="4941070"/>
            <a:ext cx="14733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无人机巡检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521410" y="3321723"/>
            <a:ext cx="1832009" cy="16193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6472952" y="3889383"/>
            <a:ext cx="104845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659911" y="3569622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3629" y="3216187"/>
            <a:ext cx="550267" cy="54512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1052023" y="33217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005519" y="4484502"/>
            <a:ext cx="1268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96998" y="4458391"/>
            <a:ext cx="367129" cy="36000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57" y="3739630"/>
            <a:ext cx="381000" cy="3810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958" y="3739630"/>
            <a:ext cx="462026" cy="401762"/>
          </a:xfrm>
          <a:prstGeom prst="rect">
            <a:avLst/>
          </a:prstGeom>
        </p:spPr>
      </p:pic>
      <p:cxnSp>
        <p:nvCxnSpPr>
          <p:cNvPr id="61" name="直接箭头连接符 60"/>
          <p:cNvCxnSpPr/>
          <p:nvPr/>
        </p:nvCxnSpPr>
        <p:spPr>
          <a:xfrm flipV="1">
            <a:off x="9599765" y="3889383"/>
            <a:ext cx="551043" cy="442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26362" y="3893809"/>
            <a:ext cx="635538" cy="61200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1068250" y="4069386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UTSDB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0796362" y="2763668"/>
            <a:ext cx="0" cy="3353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83" y="1969861"/>
            <a:ext cx="540000" cy="54000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10855983" y="250400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3629" y="4636187"/>
            <a:ext cx="529307" cy="54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21189" y="5423703"/>
            <a:ext cx="623077" cy="540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1064846" y="4753325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50616" y="5528368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UKafka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4696" y="2016904"/>
            <a:ext cx="489101" cy="423888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0229706" y="2509861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166" y="1912692"/>
            <a:ext cx="4610100" cy="28194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521409" y="1218350"/>
            <a:ext cx="1832009" cy="16193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0542" y="3535411"/>
            <a:ext cx="1557470" cy="810199"/>
          </a:xfrm>
          <a:prstGeom prst="rect">
            <a:avLst/>
          </a:prstGeom>
        </p:spPr>
      </p:pic>
      <p:cxnSp>
        <p:nvCxnSpPr>
          <p:cNvPr id="42" name="直接箭头连接符 41"/>
          <p:cNvCxnSpPr/>
          <p:nvPr/>
        </p:nvCxnSpPr>
        <p:spPr>
          <a:xfrm flipV="1">
            <a:off x="5709277" y="2192970"/>
            <a:ext cx="1575132" cy="1023217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3842" y="1582435"/>
            <a:ext cx="787142" cy="770743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8121508" y="2463308"/>
            <a:ext cx="64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URTC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 rot="19416383">
            <a:off x="5921796" y="22714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远程直播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9523851" y="2192970"/>
            <a:ext cx="523104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15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客户案例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367794" y="4477327"/>
            <a:ext cx="20900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工业领域瑕疵检测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521410" y="3321723"/>
            <a:ext cx="1832009" cy="16193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6472952" y="3889383"/>
            <a:ext cx="104845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659911" y="3569622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3629" y="3216187"/>
            <a:ext cx="550267" cy="54512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1052023" y="33217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005519" y="4484502"/>
            <a:ext cx="1268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96998" y="4458391"/>
            <a:ext cx="367129" cy="36000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57" y="3739630"/>
            <a:ext cx="381000" cy="3810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958" y="3739630"/>
            <a:ext cx="462026" cy="401762"/>
          </a:xfrm>
          <a:prstGeom prst="rect">
            <a:avLst/>
          </a:prstGeom>
        </p:spPr>
      </p:pic>
      <p:cxnSp>
        <p:nvCxnSpPr>
          <p:cNvPr id="61" name="直接箭头连接符 60"/>
          <p:cNvCxnSpPr/>
          <p:nvPr/>
        </p:nvCxnSpPr>
        <p:spPr>
          <a:xfrm flipV="1">
            <a:off x="9599765" y="3889383"/>
            <a:ext cx="551043" cy="442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26362" y="3893809"/>
            <a:ext cx="635538" cy="61200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1068250" y="4069386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UTSDB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0796362" y="2763668"/>
            <a:ext cx="0" cy="3353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83" y="1969861"/>
            <a:ext cx="540000" cy="54000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10855983" y="250400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3629" y="4636187"/>
            <a:ext cx="529307" cy="54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21189" y="5423703"/>
            <a:ext cx="623077" cy="540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1064846" y="4753325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50616" y="5528368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UKafka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4696" y="2016904"/>
            <a:ext cx="489101" cy="423888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0229706" y="2509861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21409" y="1218350"/>
            <a:ext cx="1832009" cy="16193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4185221" y="2617196"/>
            <a:ext cx="1417604" cy="87155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906189" y="2463308"/>
            <a:ext cx="984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UAI-Train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295" y="2440792"/>
            <a:ext cx="3513056" cy="17959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6503" y="1970003"/>
            <a:ext cx="787560" cy="71536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9555" y="1612035"/>
            <a:ext cx="633320" cy="7156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2800" y="3699483"/>
            <a:ext cx="1062318" cy="388653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5155674" y="411739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边缘计算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箭头连接符 55"/>
          <p:cNvCxnSpPr>
            <a:endCxn id="8" idx="1"/>
          </p:cNvCxnSpPr>
          <p:nvPr/>
        </p:nvCxnSpPr>
        <p:spPr>
          <a:xfrm>
            <a:off x="2349326" y="3893810"/>
            <a:ext cx="2883474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36" idx="2"/>
            <a:endCxn id="38" idx="0"/>
          </p:cNvCxnSpPr>
          <p:nvPr/>
        </p:nvCxnSpPr>
        <p:spPr>
          <a:xfrm>
            <a:off x="8437414" y="2837697"/>
            <a:ext cx="1" cy="48402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9394155" y="2463308"/>
            <a:ext cx="1268849" cy="63574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6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337522" y="4476292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163578" y="1944589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4975123"/>
            <a:ext cx="12192000" cy="1882877"/>
          </a:xfrm>
          <a:prstGeom prst="rect">
            <a:avLst/>
          </a:prstGeom>
          <a:gradFill>
            <a:gsLst>
              <a:gs pos="0">
                <a:srgbClr val="5D84FC"/>
              </a:gs>
              <a:gs pos="100000">
                <a:srgbClr val="335AF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2073365" y="5342649"/>
            <a:ext cx="108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500</a:t>
            </a:r>
            <a:r>
              <a:rPr kumimoji="1" lang="en-US" altLang="zh-CN" sz="1000" dirty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+</a:t>
            </a:r>
            <a:endParaRPr kumimoji="1" lang="zh-CN" altLang="en-US" sz="1000" dirty="0">
              <a:solidFill>
                <a:schemeClr val="bg1"/>
              </a:solidFill>
              <a:latin typeface="思源黑体 CN" panose="020B0600000000000000" pitchFamily="34" charset="-128"/>
              <a:ea typeface="思源黑体 CN" panose="020B0600000000000000" pitchFamily="34" charset="-128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64782" y="5342649"/>
            <a:ext cx="1267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6.5</a:t>
            </a:r>
            <a:r>
              <a:rPr kumimoji="1" lang="en-US" altLang="zh-CN" sz="1000" dirty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TBPS</a:t>
            </a:r>
            <a:endParaRPr kumimoji="1" lang="zh-CN" altLang="en-US" sz="1000" dirty="0">
              <a:solidFill>
                <a:schemeClr val="bg1"/>
              </a:solidFill>
              <a:latin typeface="思源黑体 CN" panose="020B0600000000000000" pitchFamily="34" charset="-128"/>
              <a:ea typeface="思源黑体 CN" panose="020B0600000000000000" pitchFamily="34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23320" y="5342649"/>
            <a:ext cx="964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32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个</a:t>
            </a:r>
            <a:endParaRPr kumimoji="1" lang="zh-CN" altLang="en-US" sz="1000" dirty="0">
              <a:solidFill>
                <a:schemeClr val="bg1"/>
              </a:solidFill>
              <a:latin typeface="思源黑体 CN" panose="020B0600000000000000" pitchFamily="34" charset="-128"/>
              <a:ea typeface="思源黑体 CN" panose="020B0600000000000000" pitchFamily="34" charset="-128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25260" y="5351034"/>
            <a:ext cx="964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25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个</a:t>
            </a:r>
            <a:endParaRPr kumimoji="1" lang="zh-CN" altLang="en-US" sz="1000" dirty="0">
              <a:solidFill>
                <a:schemeClr val="bg1"/>
              </a:solidFill>
              <a:latin typeface="思源黑体 CN" panose="020B0600000000000000" pitchFamily="34" charset="-128"/>
              <a:ea typeface="思源黑体 CN" panose="020B0600000000000000" pitchFamily="3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36123" y="5927424"/>
            <a:ext cx="9605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CDN</a:t>
            </a:r>
            <a:r>
              <a:rPr lang="zh-CN" altLang="en-US" sz="1200" dirty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节点数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56279" y="5927424"/>
            <a:ext cx="11144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CDN</a:t>
            </a:r>
            <a:r>
              <a:rPr lang="zh-CN" altLang="en-US" sz="1200" dirty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带宽总量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85255" y="592742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可用区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61458" y="5927424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" panose="020B0600000000000000" pitchFamily="34" charset="-128"/>
                <a:ea typeface="思源黑体 CN" panose="020B0600000000000000" pitchFamily="34" charset="-128"/>
              </a:rPr>
              <a:t>地域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19" y="3757382"/>
            <a:ext cx="1462506" cy="80125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全球布局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19" y="1246191"/>
            <a:ext cx="10417449" cy="4495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81" y="1319068"/>
            <a:ext cx="11488707" cy="488328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UCloud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产品全景图</a:t>
            </a:r>
          </a:p>
        </p:txBody>
      </p:sp>
    </p:spTree>
    <p:extLst>
      <p:ext uri="{BB962C8B-B14F-4D97-AF65-F5344CB8AC3E}">
        <p14:creationId xmlns:p14="http://schemas.microsoft.com/office/powerpoint/2010/main" val="412689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平台架构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43" y="2256843"/>
            <a:ext cx="476250" cy="476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29" y="3024345"/>
            <a:ext cx="476250" cy="476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47" y="4751973"/>
            <a:ext cx="476250" cy="476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29" y="5519475"/>
            <a:ext cx="447675" cy="476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29" y="3929272"/>
            <a:ext cx="476250" cy="476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29" y="1425575"/>
            <a:ext cx="400050" cy="4762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27129" y="6085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30990" y="1663700"/>
            <a:ext cx="888259" cy="41275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694158" y="1369166"/>
            <a:ext cx="5194300" cy="471668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19054" y="2400910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07962" y="4383534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619" y="3478370"/>
            <a:ext cx="381000" cy="381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47785" y="397375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4781" y="4013394"/>
            <a:ext cx="540000" cy="54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294178" y="457924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设备影子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9962" y="2892235"/>
            <a:ext cx="578824" cy="540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304459" y="352335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设备注册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9758" y="2892235"/>
            <a:ext cx="540000" cy="540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339037" y="353789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0442" y="4013394"/>
            <a:ext cx="540000" cy="5400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427524" y="45792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物模型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8588" y="4998140"/>
            <a:ext cx="540000" cy="540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253109" y="55862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日志调试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18" y="1876440"/>
            <a:ext cx="418500" cy="540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22926" y="24253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权限安全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1428" y="3265387"/>
            <a:ext cx="621000" cy="5400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6648247" y="395778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51590" y="1663700"/>
            <a:ext cx="888259" cy="41274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93250" y="1325916"/>
            <a:ext cx="545094" cy="54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80550" y="2012754"/>
            <a:ext cx="529307" cy="54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42450" y="2699592"/>
            <a:ext cx="635538" cy="612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4911" y="3458430"/>
            <a:ext cx="587473" cy="54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4911" y="4145268"/>
            <a:ext cx="623077" cy="54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48551" y="4832104"/>
            <a:ext cx="540000" cy="540000"/>
          </a:xfrm>
          <a:prstGeom prst="rect">
            <a:avLst/>
          </a:prstGeom>
        </p:spPr>
      </p:pic>
      <p:cxnSp>
        <p:nvCxnSpPr>
          <p:cNvPr id="41" name="直接箭头连接符 40"/>
          <p:cNvCxnSpPr/>
          <p:nvPr/>
        </p:nvCxnSpPr>
        <p:spPr>
          <a:xfrm>
            <a:off x="7575422" y="3668870"/>
            <a:ext cx="1117828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9112653" y="144027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171767" y="2129892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184338" y="2875169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UTSDB(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时序数据库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171767" y="353571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USMS(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184338" y="4249933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UKafka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209857" y="4910106"/>
            <a:ext cx="2515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M2M(Machine to Machine)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820342" y="5794099"/>
            <a:ext cx="1068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4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</a:t>
            </a:r>
            <a:endParaRPr lang="zh-CN" altLang="en-US" sz="14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27524" y="5011519"/>
            <a:ext cx="675000" cy="54000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5336002" y="558735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固件升级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61963" y="1842116"/>
            <a:ext cx="568421" cy="54000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315244" y="24253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产品管理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844196" y="2672359"/>
            <a:ext cx="643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1585002" y="3254443"/>
            <a:ext cx="13168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597752" y="2837547"/>
            <a:ext cx="1152431" cy="377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836839" y="4643478"/>
            <a:ext cx="643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28823" y="5238349"/>
            <a:ext cx="571500" cy="209550"/>
          </a:xfrm>
          <a:prstGeom prst="rect">
            <a:avLst/>
          </a:prstGeom>
        </p:spPr>
      </p:pic>
      <p:cxnSp>
        <p:nvCxnSpPr>
          <p:cNvPr id="58" name="直接箭头连接符 57"/>
          <p:cNvCxnSpPr>
            <a:endCxn id="57" idx="1"/>
          </p:cNvCxnSpPr>
          <p:nvPr/>
        </p:nvCxnSpPr>
        <p:spPr>
          <a:xfrm>
            <a:off x="1445203" y="5343124"/>
            <a:ext cx="483620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2500323" y="5343124"/>
            <a:ext cx="476959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636878" y="4865413"/>
            <a:ext cx="1152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56329" y="5643318"/>
            <a:ext cx="477876" cy="540000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9238344" y="5767520"/>
            <a:ext cx="495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UAI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07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en-US" altLang="zh-CN" dirty="0" err="1"/>
              <a:t>UIoT</a:t>
            </a:r>
            <a:r>
              <a:rPr lang="en-US" altLang="zh-CN" dirty="0"/>
              <a:t>-Core </a:t>
            </a:r>
            <a:r>
              <a:rPr lang="zh-CN" altLang="en-US" dirty="0"/>
              <a:t>设备</a:t>
            </a:r>
            <a:r>
              <a:rPr lang="zh-CN" altLang="en-US" dirty="0" smtClean="0"/>
              <a:t>接入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721998" y="2000137"/>
            <a:ext cx="1873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90312" y="1600027"/>
            <a:ext cx="1523174" cy="351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协议</a:t>
            </a:r>
            <a:r>
              <a:rPr kumimoji="1" lang="en-US" altLang="zh-CN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加密</a:t>
            </a:r>
            <a:endParaRPr kumimoji="1" lang="zh-CN" altLang="en-US" sz="2200" dirty="0">
              <a:solidFill>
                <a:srgbClr val="505F7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05549" y="2162494"/>
            <a:ext cx="4800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 over TLS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提供自签名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 over TLS,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使用授信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over TLS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，使用授信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21998" y="4144068"/>
            <a:ext cx="1983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90312" y="3743958"/>
            <a:ext cx="2019142" cy="351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主题（</a:t>
            </a:r>
            <a:r>
              <a:rPr kumimoji="1" lang="en-US" altLang="zh-CN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Topic</a:t>
            </a: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200" dirty="0">
              <a:solidFill>
                <a:srgbClr val="505F7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05549" y="4359770"/>
            <a:ext cx="6561311" cy="21462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05549" y="4422991"/>
            <a:ext cx="6630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系统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Topic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/$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system/qn4hvcjiyqt2069t/4ythk4cav6ph4310/shadow/upstream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/$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system/qn4hvcjiyqt2069t/4ythk4cav6ph4310/shadow/downstream</a:t>
            </a:r>
            <a:endParaRPr lang="en-US" altLang="zh-CN" sz="1400" dirty="0">
              <a:solidFill>
                <a:srgbClr val="FFC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400" dirty="0" smtClean="0">
              <a:solidFill>
                <a:srgbClr val="FFC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自定义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Topic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qn4hvcjiyqt2069t/4ythk4cav6ph4310/get</a:t>
            </a:r>
            <a:endParaRPr lang="en-US" altLang="zh-CN" sz="1400" dirty="0">
              <a:solidFill>
                <a:srgbClr val="FFC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/qn4hvcjiyqt2069t/4ythk4cav6ph4310/set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qn4hvcjiyqt2069t/4ythk4cav6ph4310/uplink</a:t>
            </a:r>
          </a:p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qn4hvcjiyqt2069t/4ythk4cav6ph4310/downlink</a:t>
            </a:r>
            <a:endParaRPr lang="zh-CN" altLang="en-US" sz="1400" dirty="0">
              <a:solidFill>
                <a:srgbClr val="FFC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设备注册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90342" y="2066846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58656" y="1666736"/>
            <a:ext cx="3005951" cy="351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静态</a:t>
            </a:r>
            <a:r>
              <a:rPr kumimoji="1" lang="zh-CN" altLang="en-US" sz="2200" dirty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注册（一机一密）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04077" y="131576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产品序列号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4077" y="175407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序列号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06669" y="21923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设备密钥</a:t>
            </a:r>
            <a:endParaRPr lang="zh-CN" altLang="en-US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右大括号 9"/>
          <p:cNvSpPr/>
          <p:nvPr/>
        </p:nvSpPr>
        <p:spPr>
          <a:xfrm>
            <a:off x="5814665" y="1468890"/>
            <a:ext cx="147000" cy="8927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162200" y="1068780"/>
            <a:ext cx="2324100" cy="1784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7089" y="2453270"/>
            <a:ext cx="1734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10827" y="1280013"/>
            <a:ext cx="981075" cy="96202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6634781" y="1918467"/>
            <a:ext cx="11849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05" y="1666260"/>
            <a:ext cx="476250" cy="4762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544924" y="159660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报文全程加密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90342" y="4906889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58656" y="4506779"/>
            <a:ext cx="3005951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zh-CN" altLang="en-US" sz="2200" dirty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</a:t>
            </a: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态</a:t>
            </a:r>
            <a:r>
              <a:rPr kumimoji="1" lang="zh-CN" altLang="en-US" sz="2200" dirty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注册（</a:t>
            </a: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一型一</a:t>
            </a:r>
            <a:r>
              <a:rPr kumimoji="1" lang="zh-CN" altLang="en-US" sz="2200" dirty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密）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604077" y="361814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产品序列号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04077" y="405645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序列号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06669" y="44947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右大括号 23"/>
          <p:cNvSpPr/>
          <p:nvPr/>
        </p:nvSpPr>
        <p:spPr>
          <a:xfrm>
            <a:off x="5814665" y="3771271"/>
            <a:ext cx="147000" cy="8927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162200" y="3371160"/>
            <a:ext cx="2324100" cy="33779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545989" y="6051051"/>
            <a:ext cx="1734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10827" y="4579131"/>
            <a:ext cx="981075" cy="962025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>
          <a:xfrm>
            <a:off x="6634781" y="4220848"/>
            <a:ext cx="11849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502794" y="3917951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预认证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05" y="3968641"/>
            <a:ext cx="476250" cy="476250"/>
          </a:xfrm>
          <a:prstGeom prst="rect">
            <a:avLst/>
          </a:prstGeom>
        </p:spPr>
      </p:pic>
      <p:cxnSp>
        <p:nvCxnSpPr>
          <p:cNvPr id="31" name="直接箭头连接符 30"/>
          <p:cNvCxnSpPr>
            <a:endCxn id="39" idx="3"/>
          </p:cNvCxnSpPr>
          <p:nvPr/>
        </p:nvCxnSpPr>
        <p:spPr>
          <a:xfrm flipH="1" flipV="1">
            <a:off x="6549955" y="5197585"/>
            <a:ext cx="1201716" cy="8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477394" y="4805608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下发设备密码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04077" y="547004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产品序列号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04077" y="590835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序列号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06669" y="63466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右大括号 35"/>
          <p:cNvSpPr/>
          <p:nvPr/>
        </p:nvSpPr>
        <p:spPr>
          <a:xfrm>
            <a:off x="5814665" y="5623171"/>
            <a:ext cx="147000" cy="8927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634781" y="6072748"/>
            <a:ext cx="11849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05" y="5820541"/>
            <a:ext cx="476250" cy="4762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05" y="4959460"/>
            <a:ext cx="476250" cy="47625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521671" y="5723840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注册成功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设备管理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67" y="1607273"/>
            <a:ext cx="1080000" cy="108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46792" y="291359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67" y="4010332"/>
            <a:ext cx="1080000" cy="108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37979" y="52884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在线调试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0341" y="197778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激活、启用、禁用、删除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70341" y="422716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消息下发、属性事件上报、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命令下发，操作日志查看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94" y="1669508"/>
            <a:ext cx="1085838" cy="108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294300" y="286593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运行状态管理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17849" y="196260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、在线、离线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41" y="4010332"/>
            <a:ext cx="887143" cy="108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94300" y="524079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设备设备列表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017849" y="430668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新增、修改、检索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1425</Words>
  <Application>Microsoft Office PowerPoint</Application>
  <PresentationFormat>宽屏</PresentationFormat>
  <Paragraphs>400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Avenir Light</vt:lpstr>
      <vt:lpstr>Source Han Sans CN ExtraLight</vt:lpstr>
      <vt:lpstr>Source Han Sans CN Normal</vt:lpstr>
      <vt:lpstr>黑体</vt:lpstr>
      <vt:lpstr>思源黑体 CN</vt:lpstr>
      <vt:lpstr>Microsoft YaHei</vt:lpstr>
      <vt:lpstr>Microsoft YaHei</vt:lpstr>
      <vt:lpstr>Arial</vt:lpstr>
      <vt:lpstr>Arial Black</vt:lpstr>
      <vt:lpstr>Courier New</vt:lpstr>
      <vt:lpstr>Office 主题​​</vt:lpstr>
      <vt:lpstr>UIoT-Core物联网平台功能介绍</vt:lpstr>
      <vt:lpstr>目录</vt:lpstr>
      <vt:lpstr>公司简介</vt:lpstr>
      <vt:lpstr>全球布局</vt:lpstr>
      <vt:lpstr>UCloud产品全景图</vt:lpstr>
      <vt:lpstr>平台架构</vt:lpstr>
      <vt:lpstr>UIoT-Core 设备接入</vt:lpstr>
      <vt:lpstr>设备注册</vt:lpstr>
      <vt:lpstr>设备管理</vt:lpstr>
      <vt:lpstr>设备管理</vt:lpstr>
      <vt:lpstr>规则引擎</vt:lpstr>
      <vt:lpstr>规则引擎 – 类SQL语句</vt:lpstr>
      <vt:lpstr>规则引擎 – 类SQL语句</vt:lpstr>
      <vt:lpstr>设备影子</vt:lpstr>
      <vt:lpstr>物模型</vt:lpstr>
      <vt:lpstr>物模型-控制台操作</vt:lpstr>
      <vt:lpstr>文件上传、文件管理</vt:lpstr>
      <vt:lpstr>固件升级（OTA）</vt:lpstr>
      <vt:lpstr>监控日志</vt:lpstr>
      <vt:lpstr>监控</vt:lpstr>
      <vt:lpstr>日志</vt:lpstr>
      <vt:lpstr>设备端C-SDK</vt:lpstr>
      <vt:lpstr>云端开发API</vt:lpstr>
      <vt:lpstr>云端开发API</vt:lpstr>
      <vt:lpstr>API列表</vt:lpstr>
      <vt:lpstr>物联网平台与传统开发模式的比较</vt:lpstr>
      <vt:lpstr>优势</vt:lpstr>
      <vt:lpstr>各行业的典型应用</vt:lpstr>
      <vt:lpstr>客户案例</vt:lpstr>
      <vt:lpstr>客户案例</vt:lpstr>
      <vt:lpstr>客户案例</vt:lpstr>
      <vt:lpstr>客户案例</vt:lpstr>
      <vt:lpstr>客户案例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user</cp:lastModifiedBy>
  <cp:revision>372</cp:revision>
  <cp:lastPrinted>2019-10-09T05:54:36Z</cp:lastPrinted>
  <dcterms:created xsi:type="dcterms:W3CDTF">2019-09-24T11:37:36Z</dcterms:created>
  <dcterms:modified xsi:type="dcterms:W3CDTF">2020-01-14T08:30:35Z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